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11" r:id="rId3"/>
    <p:sldId id="257" r:id="rId4"/>
    <p:sldId id="258" r:id="rId5"/>
    <p:sldId id="307" r:id="rId6"/>
    <p:sldId id="277" r:id="rId7"/>
    <p:sldId id="308" r:id="rId8"/>
    <p:sldId id="282" r:id="rId9"/>
    <p:sldId id="309" r:id="rId10"/>
    <p:sldId id="284" r:id="rId11"/>
    <p:sldId id="310" r:id="rId12"/>
    <p:sldId id="263" r:id="rId13"/>
    <p:sldId id="264" r:id="rId14"/>
  </p:sldIdLst>
  <p:sldSz cx="9144000" cy="6858000" type="screen4x3"/>
  <p:notesSz cx="6985000" cy="9271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0000"/>
    <a:srgbClr val="800000"/>
    <a:srgbClr val="FFFF66"/>
    <a:srgbClr val="00FFFF"/>
    <a:srgbClr val="333333"/>
    <a:srgbClr val="6666FF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3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56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CCB1621C-6B42-4A11-8171-8B68B3FF8B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35118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7638" y="0"/>
            <a:ext cx="3027362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03725"/>
            <a:ext cx="5121275" cy="41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745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7638" y="8807450"/>
            <a:ext cx="3027362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1856DAE9-3BEC-4267-84AA-486C192F43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24027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1CC1B3-399F-476A-B614-806AF526CB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581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FFA97-0378-458E-A4BF-FBC1A323F9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2106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02468-775D-47F0-ADE4-FE8B4BAA98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8041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3A31C9B-26F7-46C4-8509-D36113DC1C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1530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301CB86-AAC2-487E-9B41-DEB784121B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9616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78AF2-77E9-4E2D-9F9D-1EE09CB51C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5480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DB76C-D29B-40DA-B8CA-9E6FD46926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9507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3A96C-7AFF-49A6-B90E-2B351080F6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6566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288EE-F8B6-4CF1-9491-8667EF6D0C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7153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F92DF-A4B1-4258-840C-B64BF94F75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280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CF9DA-E9DD-47DF-B113-47D729C7ED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0228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C90916-67FF-4A17-BCD3-0B4F98E06E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054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06916-F698-4ED3-8130-22F9157F66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1496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69F477F-B6A0-4928-BB49-30006AA1AAA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6494463" cy="324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4419600"/>
            <a:ext cx="9144000" cy="1447800"/>
          </a:xfrm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*Altars have decorations:  </a:t>
            </a:r>
            <a:r>
              <a:rPr lang="en-US" altLang="en-US" sz="2400" b="1" dirty="0" err="1">
                <a:solidFill>
                  <a:srgbClr val="000000"/>
                </a:solidFill>
                <a:latin typeface="Times New Roman" pitchFamily="18" charset="0"/>
              </a:rPr>
              <a:t>papel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400" b="1" dirty="0" err="1">
                <a:solidFill>
                  <a:srgbClr val="000000"/>
                </a:solidFill>
                <a:latin typeface="Times New Roman" pitchFamily="18" charset="0"/>
              </a:rPr>
              <a:t>picado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, candles, flowers, photographs of the departed, candy skulls with the name of the deceased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*Altars have foods and drinks: bottles of 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favorite drink,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cups of </a:t>
            </a:r>
            <a:r>
              <a:rPr lang="en-US" altLang="en-US" sz="2400" b="1" dirty="0" err="1">
                <a:solidFill>
                  <a:srgbClr val="000000"/>
                </a:solidFill>
                <a:latin typeface="Times New Roman" pitchFamily="18" charset="0"/>
              </a:rPr>
              <a:t>atole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(or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coffee, 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soda (favorite brand)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and fresh water, as well as platters of rice, beans, chicken or meat in 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‘mole’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sauce, candied pumpkin or sweet potatoes, fruits and breads. </a:t>
            </a:r>
          </a:p>
          <a:p>
            <a:pPr>
              <a:lnSpc>
                <a:spcPct val="90000"/>
              </a:lnSpc>
            </a:pPr>
            <a:endParaRPr lang="en-US" altLang="en-US" sz="2400" b="1" dirty="0"/>
          </a:p>
          <a:p>
            <a:pPr>
              <a:lnSpc>
                <a:spcPct val="90000"/>
              </a:lnSpc>
            </a:pPr>
            <a:endParaRPr lang="en-US" altLang="en-US" sz="2400" b="1" dirty="0"/>
          </a:p>
        </p:txBody>
      </p:sp>
      <p:pic>
        <p:nvPicPr>
          <p:cNvPr id="30725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65087"/>
            <a:ext cx="6934200" cy="42783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-228600"/>
            <a:ext cx="77724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Traditions: </a:t>
            </a:r>
            <a:r>
              <a:rPr lang="en-US" altLang="en-US" dirty="0">
                <a:solidFill>
                  <a:srgbClr val="FF0000"/>
                </a:solidFill>
              </a:rPr>
              <a:t>Food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1" y="762000"/>
            <a:ext cx="6705600" cy="1801813"/>
          </a:xfrm>
        </p:spPr>
        <p:txBody>
          <a:bodyPr/>
          <a:lstStyle/>
          <a:p>
            <a:r>
              <a:rPr lang="en-US" altLang="en-US" sz="2800" dirty="0"/>
              <a:t>Pan de </a:t>
            </a:r>
            <a:r>
              <a:rPr lang="en-US" altLang="en-US" sz="2800" dirty="0" err="1"/>
              <a:t>los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Muertos</a:t>
            </a:r>
            <a:endParaRPr lang="en-US" altLang="en-US" sz="2800" dirty="0"/>
          </a:p>
          <a:p>
            <a:pPr lvl="1"/>
            <a:r>
              <a:rPr lang="en-US" altLang="en-US" sz="2400" dirty="0"/>
              <a:t>Special loaves of bread are baked, called </a:t>
            </a:r>
            <a:r>
              <a:rPr lang="en-US" altLang="en-US" sz="2400" i="1" dirty="0"/>
              <a:t>pan de </a:t>
            </a:r>
            <a:r>
              <a:rPr lang="en-US" altLang="en-US" sz="2400" i="1" dirty="0" err="1"/>
              <a:t>muertos</a:t>
            </a:r>
            <a:r>
              <a:rPr lang="en-US" altLang="en-US" sz="2400" dirty="0"/>
              <a:t>, and decorated with "bones. </a:t>
            </a:r>
          </a:p>
          <a:p>
            <a:endParaRPr lang="en-US" altLang="en-US" sz="2800" dirty="0"/>
          </a:p>
        </p:txBody>
      </p:sp>
      <p:pic>
        <p:nvPicPr>
          <p:cNvPr id="7270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0"/>
            <a:ext cx="2514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13648" y="2438400"/>
            <a:ext cx="6172200" cy="1483057"/>
          </a:xfrm>
        </p:spPr>
        <p:txBody>
          <a:bodyPr/>
          <a:lstStyle/>
          <a:p>
            <a:r>
              <a:rPr lang="en-US" sz="2800" dirty="0" err="1" smtClean="0"/>
              <a:t>Atole</a:t>
            </a:r>
            <a:r>
              <a:rPr lang="en-US" sz="2800" dirty="0" smtClean="0"/>
              <a:t> de </a:t>
            </a:r>
            <a:r>
              <a:rPr lang="en-US" sz="2800" dirty="0" err="1" smtClean="0"/>
              <a:t>leche</a:t>
            </a:r>
            <a:endParaRPr lang="en-US" sz="2800" dirty="0" smtClean="0"/>
          </a:p>
          <a:p>
            <a:pPr lvl="1"/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a sweet drink made of milk, sugar, and corn 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starch; sometimes flavored with cinnamon, chocolate, etc.</a:t>
            </a:r>
            <a:endParaRPr lang="en-US" sz="2400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5" t="4945" r="10618" b="6187"/>
          <a:stretch/>
        </p:blipFill>
        <p:spPr bwMode="auto">
          <a:xfrm>
            <a:off x="5638800" y="2016457"/>
            <a:ext cx="1126204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395" y="2133600"/>
            <a:ext cx="242454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152400" y="4231943"/>
            <a:ext cx="5334000" cy="1483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sz="2800" kern="0" dirty="0" smtClean="0"/>
              <a:t>Tamales</a:t>
            </a:r>
          </a:p>
          <a:p>
            <a:pPr lvl="1" eaLnBrk="1" hangingPunct="1"/>
            <a:r>
              <a:rPr lang="en-US" altLang="en-US" sz="2400" kern="0" dirty="0" smtClean="0">
                <a:solidFill>
                  <a:srgbClr val="000000"/>
                </a:solidFill>
                <a:latin typeface="Times New Roman" pitchFamily="18" charset="0"/>
              </a:rPr>
              <a:t>a savory patty made of corn flower, pork and traditional “mole” sauce, wrapped in corn husk</a:t>
            </a:r>
            <a:endParaRPr lang="en-US" sz="2400" kern="0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603" y="4838700"/>
            <a:ext cx="3339197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962400"/>
            <a:ext cx="8458200" cy="2895600"/>
          </a:xfrm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</a:pP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October 30</a:t>
            </a:r>
            <a:r>
              <a:rPr lang="en-US" altLang="en-US" sz="2800" baseline="30000" dirty="0" smtClean="0">
                <a:solidFill>
                  <a:srgbClr val="000000"/>
                </a:solidFill>
                <a:latin typeface="Times New Roman" pitchFamily="18" charset="0"/>
              </a:rPr>
              <a:t>th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-31</a:t>
            </a:r>
            <a:r>
              <a:rPr lang="en-US" altLang="en-US" sz="2800" baseline="30000" dirty="0" smtClean="0">
                <a:solidFill>
                  <a:srgbClr val="000000"/>
                </a:solidFill>
                <a:latin typeface="Times New Roman" pitchFamily="18" charset="0"/>
              </a:rPr>
              <a:t>st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, family </a:t>
            </a: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members clean tombs and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gravestones.</a:t>
            </a: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</a:pP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They pull weeds; Tombs </a:t>
            </a: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are painted and repaired if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needed.</a:t>
            </a: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</a:pP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Graves are decorated with flower crosses, wreaths,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or floral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arrangements.</a:t>
            </a: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066800"/>
            <a:ext cx="3810000" cy="2857500"/>
          </a:xfrm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228600"/>
            <a:ext cx="77724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Traditions: Preparation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066800"/>
            <a:ext cx="3770757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7772400" cy="1143000"/>
          </a:xfrm>
        </p:spPr>
        <p:txBody>
          <a:bodyPr/>
          <a:lstStyle/>
          <a:p>
            <a:pPr algn="l"/>
            <a:r>
              <a:rPr lang="en-US" altLang="en-US" dirty="0" err="1" smtClean="0">
                <a:solidFill>
                  <a:srgbClr val="00B050"/>
                </a:solidFill>
              </a:rPr>
              <a:t>Celebracion</a:t>
            </a:r>
            <a:r>
              <a:rPr lang="en-US" altLang="en-US" dirty="0">
                <a:solidFill>
                  <a:srgbClr val="00B050"/>
                </a:solidFill>
              </a:rPr>
              <a:t>:</a:t>
            </a:r>
            <a:r>
              <a:rPr lang="en-US" altLang="en-US" dirty="0" smtClean="0">
                <a:solidFill>
                  <a:srgbClr val="00B050"/>
                </a:solidFill>
              </a:rPr>
              <a:t> </a:t>
            </a:r>
            <a:r>
              <a:rPr lang="en-US" altLang="en-US" dirty="0">
                <a:solidFill>
                  <a:srgbClr val="00B050"/>
                </a:solidFill>
              </a:rPr>
              <a:t>el </a:t>
            </a:r>
            <a:r>
              <a:rPr lang="en-US" altLang="en-US" dirty="0" err="1">
                <a:solidFill>
                  <a:srgbClr val="00B050"/>
                </a:solidFill>
              </a:rPr>
              <a:t>cementerio</a:t>
            </a:r>
            <a:endParaRPr lang="en-US" altLang="en-US" dirty="0">
              <a:solidFill>
                <a:srgbClr val="00B050"/>
              </a:solidFill>
            </a:endParaRP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838200"/>
            <a:ext cx="3810000" cy="1600200"/>
          </a:xfrm>
          <a:noFill/>
          <a:ln/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itchFamily="18" charset="0"/>
              </a:rPr>
              <a:t>	</a:t>
            </a:r>
            <a:endParaRPr lang="en-US" altLang="en-US" sz="2400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52400" y="4648200"/>
            <a:ext cx="8305800" cy="2031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Family members gather at the cemetery.  They bring picnics and mariachi bands may play favorite songs.  Local restaurants set up food stands.  An outdoor church service is usually held. 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They usually stay overnight celebrating.  It is a joyous occasion.</a:t>
            </a:r>
            <a:endParaRPr lang="en-US" altLang="en-US" dirty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3440" y="2362200"/>
            <a:ext cx="3022599" cy="2133600"/>
          </a:xfrm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414" y="152400"/>
            <a:ext cx="2978625" cy="2032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3"/>
          <a:stretch/>
        </p:blipFill>
        <p:spPr bwMode="auto">
          <a:xfrm>
            <a:off x="3886200" y="838200"/>
            <a:ext cx="2154673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295400"/>
            <a:ext cx="3657600" cy="2743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altLang="en-US" dirty="0"/>
              <a:t>?????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305800" cy="579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/>
              <a:t>What is it?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El </a:t>
            </a:r>
            <a:r>
              <a:rPr lang="en-US" altLang="en-US" sz="2400" dirty="0" err="1"/>
              <a:t>Dia</a:t>
            </a:r>
            <a:r>
              <a:rPr lang="en-US" altLang="en-US" sz="2400" dirty="0"/>
              <a:t> de </a:t>
            </a:r>
            <a:r>
              <a:rPr lang="en-US" altLang="en-US" sz="2400" dirty="0" err="1"/>
              <a:t>los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Muertos</a:t>
            </a:r>
            <a:r>
              <a:rPr lang="en-US" altLang="en-US" sz="2400" dirty="0">
                <a:solidFill>
                  <a:srgbClr val="FF0000"/>
                </a:solidFill>
              </a:rPr>
              <a:t>, the Day of the Dead</a:t>
            </a:r>
            <a:r>
              <a:rPr lang="en-US" altLang="en-US" sz="2400" dirty="0"/>
              <a:t>, is a traditional </a:t>
            </a:r>
            <a:r>
              <a:rPr lang="en-US" altLang="en-US" sz="2400" dirty="0" err="1"/>
              <a:t>Mexicican</a:t>
            </a:r>
            <a:r>
              <a:rPr lang="en-US" altLang="en-US" sz="2400" dirty="0"/>
              <a:t> </a:t>
            </a:r>
            <a:r>
              <a:rPr lang="en-US" altLang="en-US" sz="2400" dirty="0">
                <a:solidFill>
                  <a:srgbClr val="FF0000"/>
                </a:solidFill>
              </a:rPr>
              <a:t>holiday honoring the dead</a:t>
            </a:r>
            <a:r>
              <a:rPr lang="en-US" altLang="en-US" sz="2400" dirty="0"/>
              <a:t>. El </a:t>
            </a:r>
            <a:r>
              <a:rPr lang="en-US" altLang="en-US" sz="2400" dirty="0" err="1"/>
              <a:t>Dia</a:t>
            </a:r>
            <a:r>
              <a:rPr lang="en-US" altLang="en-US" sz="2400" dirty="0"/>
              <a:t> de </a:t>
            </a:r>
            <a:r>
              <a:rPr lang="en-US" altLang="en-US" sz="2400" dirty="0" err="1"/>
              <a:t>los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Muertos</a:t>
            </a:r>
            <a:r>
              <a:rPr lang="en-US" altLang="en-US" sz="2400" dirty="0"/>
              <a:t> is </a:t>
            </a:r>
            <a:r>
              <a:rPr lang="en-US" altLang="en-US" sz="2400" dirty="0">
                <a:solidFill>
                  <a:srgbClr val="FF0000"/>
                </a:solidFill>
              </a:rPr>
              <a:t>not a sad time</a:t>
            </a:r>
            <a:r>
              <a:rPr lang="en-US" altLang="en-US" sz="2400" dirty="0"/>
              <a:t>, but instead a </a:t>
            </a:r>
            <a:r>
              <a:rPr lang="en-US" altLang="en-US" sz="2400" dirty="0">
                <a:solidFill>
                  <a:srgbClr val="FF0000"/>
                </a:solidFill>
              </a:rPr>
              <a:t>time of remembering and rejoicing. 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When is it?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It is celebrated every year at the same time as </a:t>
            </a:r>
            <a:r>
              <a:rPr lang="en-US" altLang="en-US" sz="2400" dirty="0" smtClean="0">
                <a:solidFill>
                  <a:srgbClr val="FF0000"/>
                </a:solidFill>
              </a:rPr>
              <a:t>after Halloween</a:t>
            </a:r>
            <a:r>
              <a:rPr lang="en-US" altLang="en-US" sz="2400" dirty="0" smtClean="0"/>
              <a:t> </a:t>
            </a:r>
            <a:r>
              <a:rPr lang="en-US" altLang="en-US" sz="2400" dirty="0"/>
              <a:t>and the </a:t>
            </a:r>
            <a:r>
              <a:rPr lang="en-US" altLang="en-US" sz="2400" dirty="0">
                <a:solidFill>
                  <a:srgbClr val="FF0000"/>
                </a:solidFill>
              </a:rPr>
              <a:t>Christian holy days of All Saints Day and All Souls Day (November 1st and 2nd). 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Where is it celebrated?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It is celebrated in </a:t>
            </a:r>
            <a:r>
              <a:rPr lang="en-US" altLang="en-US" sz="2400" dirty="0">
                <a:solidFill>
                  <a:srgbClr val="FF0000"/>
                </a:solidFill>
              </a:rPr>
              <a:t>Mexico</a:t>
            </a:r>
            <a:r>
              <a:rPr lang="en-US" altLang="en-US" sz="2400" dirty="0"/>
              <a:t>, Ecuador, Guatemala, and other areas in </a:t>
            </a:r>
            <a:r>
              <a:rPr lang="en-US" altLang="en-US" sz="2400" dirty="0">
                <a:solidFill>
                  <a:srgbClr val="FF0000"/>
                </a:solidFill>
              </a:rPr>
              <a:t>Central and South America</a:t>
            </a:r>
            <a:r>
              <a:rPr lang="en-US" altLang="en-US" sz="2400" dirty="0"/>
              <a:t> populated with the Latino ethnic background. The Day of the Dead is also celebrated in </a:t>
            </a:r>
            <a:r>
              <a:rPr lang="en-US" altLang="en-US" sz="2400" dirty="0">
                <a:solidFill>
                  <a:srgbClr val="FF0000"/>
                </a:solidFill>
              </a:rPr>
              <a:t>areas of the United States</a:t>
            </a:r>
            <a:r>
              <a:rPr lang="en-US" altLang="en-US" sz="2400" dirty="0"/>
              <a:t>, such as California, Texas, and many others, </a:t>
            </a:r>
            <a:r>
              <a:rPr lang="en-US" altLang="en-US" sz="2400" dirty="0">
                <a:solidFill>
                  <a:srgbClr val="FF0000"/>
                </a:solidFill>
              </a:rPr>
              <a:t>in which the Mexican/American heritage exists.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3657600" cy="620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00"/>
                </a:solidFill>
                <a:latin typeface="Times New Roman" pitchFamily="18" charset="0"/>
              </a:rPr>
              <a:t>Customs vary throughout Mexico</a:t>
            </a:r>
          </a:p>
          <a:p>
            <a:endParaRPr lang="en-US" altLang="en-US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altLang="en-US">
                <a:solidFill>
                  <a:srgbClr val="000000"/>
                </a:solidFill>
                <a:latin typeface="Times New Roman" pitchFamily="18" charset="0"/>
              </a:rPr>
              <a:t>Most celebrations include:</a:t>
            </a:r>
          </a:p>
          <a:p>
            <a:endParaRPr lang="en-US" altLang="en-US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altLang="en-US">
                <a:solidFill>
                  <a:srgbClr val="000000"/>
                </a:solidFill>
                <a:latin typeface="Times New Roman" pitchFamily="18" charset="0"/>
              </a:rPr>
              <a:t>Decoration and family gathering at cemetery</a:t>
            </a:r>
          </a:p>
          <a:p>
            <a:endParaRPr lang="en-US" altLang="en-US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altLang="en-US">
                <a:solidFill>
                  <a:srgbClr val="000000"/>
                </a:solidFill>
                <a:latin typeface="Times New Roman" pitchFamily="18" charset="0"/>
              </a:rPr>
              <a:t>Special foods</a:t>
            </a:r>
          </a:p>
          <a:p>
            <a:endParaRPr lang="en-US" altLang="en-US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altLang="en-US" i="1">
                <a:solidFill>
                  <a:srgbClr val="000000"/>
                </a:solidFill>
                <a:latin typeface="Times New Roman" pitchFamily="18" charset="0"/>
              </a:rPr>
              <a:t>Ofrendas</a:t>
            </a:r>
            <a:r>
              <a:rPr lang="en-US" altLang="en-US">
                <a:solidFill>
                  <a:srgbClr val="000000"/>
                </a:solidFill>
                <a:latin typeface="Times New Roman" pitchFamily="18" charset="0"/>
              </a:rPr>
              <a:t> (offerings) on altars</a:t>
            </a:r>
          </a:p>
          <a:p>
            <a:endParaRPr lang="en-US" altLang="en-US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altLang="en-US">
                <a:solidFill>
                  <a:srgbClr val="000000"/>
                </a:solidFill>
                <a:latin typeface="Times New Roman" pitchFamily="18" charset="0"/>
              </a:rPr>
              <a:t>Religious rites and prayers</a:t>
            </a:r>
          </a:p>
          <a:p>
            <a:endParaRPr lang="en-US" altLang="en-US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altLang="en-US">
                <a:solidFill>
                  <a:srgbClr val="000000"/>
                </a:solidFill>
                <a:latin typeface="Times New Roman" pitchFamily="18" charset="0"/>
              </a:rPr>
              <a:t>Often there are fireworks!</a:t>
            </a:r>
          </a:p>
          <a:p>
            <a:endParaRPr lang="en-US" altLang="en-US" sz="18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876800" y="2895600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 noProof="1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04800"/>
            <a:ext cx="4548188" cy="606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52400" y="2673965"/>
            <a:ext cx="8991600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  <a:t>In many </a:t>
            </a:r>
            <a:r>
              <a:rPr lang="en-US" altLang="en-US" sz="4000" dirty="0" smtClean="0">
                <a:solidFill>
                  <a:srgbClr val="000000"/>
                </a:solidFill>
                <a:latin typeface="Times New Roman" pitchFamily="18" charset="0"/>
              </a:rPr>
              <a:t>regions, </a:t>
            </a:r>
            <a:r>
              <a:rPr lang="en-US" altLang="en-US" sz="4000" dirty="0" smtClean="0">
                <a:solidFill>
                  <a:schemeClr val="bg1"/>
                </a:solidFill>
                <a:latin typeface="Times New Roman" pitchFamily="18" charset="0"/>
              </a:rPr>
              <a:t>November </a:t>
            </a:r>
            <a:r>
              <a:rPr lang="en-US" altLang="en-US" sz="4000" dirty="0">
                <a:solidFill>
                  <a:schemeClr val="bg1"/>
                </a:solidFill>
                <a:latin typeface="Times New Roman" pitchFamily="18" charset="0"/>
              </a:rPr>
              <a:t>1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  <a:t> is dedicated to the </a:t>
            </a:r>
            <a:r>
              <a:rPr lang="en-US" altLang="en-US" sz="4000" dirty="0">
                <a:solidFill>
                  <a:schemeClr val="bg1"/>
                </a:solidFill>
                <a:latin typeface="Times New Roman" pitchFamily="18" charset="0"/>
              </a:rPr>
              <a:t>remembrance of deceased infants and children</a:t>
            </a:r>
            <a:endParaRPr lang="en-US" altLang="en-US" sz="3200" dirty="0">
              <a:solidFill>
                <a:schemeClr val="bg1"/>
              </a:solidFill>
              <a:latin typeface="Times New Roman" pitchFamily="18" charset="0"/>
            </a:endParaRPr>
          </a:p>
          <a:p>
            <a:endParaRPr lang="en-US" altLang="en-US" sz="32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1925"/>
            <a:ext cx="529590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04800" y="4845784"/>
            <a:ext cx="84582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altLang="en-US" sz="4000" dirty="0">
                <a:solidFill>
                  <a:schemeClr val="bg1"/>
                </a:solidFill>
                <a:latin typeface="Times New Roman" pitchFamily="18" charset="0"/>
              </a:rPr>
              <a:t>Adults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</a:rPr>
              <a:t> are honored </a:t>
            </a:r>
            <a:r>
              <a:rPr lang="en-US" altLang="en-US" sz="4000" dirty="0">
                <a:solidFill>
                  <a:schemeClr val="bg1"/>
                </a:solidFill>
                <a:latin typeface="Times New Roman" pitchFamily="18" charset="0"/>
              </a:rPr>
              <a:t>November 2</a:t>
            </a:r>
          </a:p>
          <a:p>
            <a:pPr>
              <a:spcBef>
                <a:spcPct val="50000"/>
              </a:spcBef>
            </a:pPr>
            <a:endParaRPr lang="en-US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7772400" cy="1143000"/>
          </a:xfrm>
        </p:spPr>
        <p:txBody>
          <a:bodyPr/>
          <a:lstStyle/>
          <a:p>
            <a:pPr algn="l"/>
            <a:r>
              <a:rPr lang="en-US" altLang="en-US" dirty="0">
                <a:solidFill>
                  <a:srgbClr val="FF0000"/>
                </a:solidFill>
              </a:rPr>
              <a:t>Traditions: </a:t>
            </a:r>
            <a:r>
              <a:rPr lang="en-US" altLang="en-US" dirty="0" err="1">
                <a:solidFill>
                  <a:srgbClr val="FF0000"/>
                </a:solidFill>
              </a:rPr>
              <a:t>Papel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Picado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12738" y="1239838"/>
            <a:ext cx="4030662" cy="3255962"/>
          </a:xfrm>
        </p:spPr>
        <p:txBody>
          <a:bodyPr/>
          <a:lstStyle/>
          <a:p>
            <a:r>
              <a:rPr lang="en-US" altLang="en-US" sz="2800" b="1" dirty="0" err="1">
                <a:solidFill>
                  <a:srgbClr val="FF00FF"/>
                </a:solidFill>
              </a:rPr>
              <a:t>Papel</a:t>
            </a:r>
            <a:r>
              <a:rPr lang="en-US" altLang="en-US" sz="2800" b="1" dirty="0">
                <a:solidFill>
                  <a:srgbClr val="FF00FF"/>
                </a:solidFill>
              </a:rPr>
              <a:t> </a:t>
            </a:r>
            <a:r>
              <a:rPr lang="en-US" altLang="en-US" sz="2800" b="1" dirty="0" err="1">
                <a:solidFill>
                  <a:srgbClr val="FF00FF"/>
                </a:solidFill>
              </a:rPr>
              <a:t>Picado</a:t>
            </a:r>
            <a:r>
              <a:rPr lang="en-US" altLang="en-US" sz="2800" b="1" dirty="0">
                <a:solidFill>
                  <a:srgbClr val="FF00FF"/>
                </a:solidFill>
              </a:rPr>
              <a:t> </a:t>
            </a:r>
            <a:r>
              <a:rPr lang="en-US" altLang="en-US" sz="2800" b="1" dirty="0"/>
              <a:t>is a traditional art used to decorate homes, businesses, markets and altars in preparation for the Day of the Dead. </a:t>
            </a:r>
          </a:p>
          <a:p>
            <a:r>
              <a:rPr lang="en-US" altLang="en-US" sz="2800" b="1" dirty="0"/>
              <a:t>The </a:t>
            </a:r>
            <a:r>
              <a:rPr lang="en-US" altLang="en-US" sz="2800" b="1" dirty="0">
                <a:solidFill>
                  <a:srgbClr val="FF00FF"/>
                </a:solidFill>
              </a:rPr>
              <a:t>thin tissue paper </a:t>
            </a:r>
            <a:r>
              <a:rPr lang="en-US" altLang="en-US" sz="2800" b="1" dirty="0"/>
              <a:t>images are usually cut in large quantities and hung in repetitious patterns.</a:t>
            </a:r>
            <a:r>
              <a:rPr lang="en-US" altLang="en-US" sz="2000" b="1" dirty="0"/>
              <a:t> </a:t>
            </a:r>
            <a:endParaRPr lang="en-US" altLang="en-US" sz="2000" dirty="0"/>
          </a:p>
        </p:txBody>
      </p:sp>
      <p:pic>
        <p:nvPicPr>
          <p:cNvPr id="69636" name="Picture 4" descr="catpap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62600" y="0"/>
            <a:ext cx="3581400" cy="482780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876800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81000" y="0"/>
            <a:ext cx="6477000" cy="133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8000" dirty="0" err="1">
                <a:latin typeface="Brush Script MT" pitchFamily="66" charset="0"/>
              </a:rPr>
              <a:t>Calacas</a:t>
            </a:r>
            <a:endParaRPr lang="en-US" altLang="en-US" sz="3600" dirty="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18937"/>
            <a:ext cx="6477000" cy="368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304800" y="5057775"/>
            <a:ext cx="80010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/>
              <a:t>Skeletons are often shown in everyday activities which depict a dead person’s profession or interests.  The calacas are often placed on altars.  This shows the spirit that he has not been forgotten.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</a:rPr>
              <a:t>Traditions: Flowers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0010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dirty="0"/>
              <a:t>During </a:t>
            </a:r>
            <a:r>
              <a:rPr lang="en-US" altLang="en-US" sz="2400" dirty="0" err="1"/>
              <a:t>los</a:t>
            </a:r>
            <a:r>
              <a:rPr lang="en-US" altLang="en-US" sz="2400" dirty="0"/>
              <a:t> Dias de </a:t>
            </a:r>
            <a:r>
              <a:rPr lang="en-US" altLang="en-US" sz="2400" dirty="0" err="1"/>
              <a:t>los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Muertos</a:t>
            </a:r>
            <a:r>
              <a:rPr lang="en-US" altLang="en-US" sz="2400" dirty="0"/>
              <a:t> the yellow marigold  symbolizes the short duration of life. 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Other flowers commonly seen during this celebration include the white amaryllis, wild orchids, baby's breath and ruby coxcombs are offered as adornment and enticement for the returning spirits. 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Wreaths made of flowers, both real and plastic, are often placed on the grave sites.</a:t>
            </a:r>
            <a:r>
              <a:rPr lang="en-US" altLang="en-US" sz="2000" dirty="0"/>
              <a:t> </a:t>
            </a:r>
          </a:p>
        </p:txBody>
      </p:sp>
      <p:pic>
        <p:nvPicPr>
          <p:cNvPr id="70660" name="Picture 4" descr="marigolds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0" t="4999"/>
          <a:stretch/>
        </p:blipFill>
        <p:spPr>
          <a:xfrm>
            <a:off x="6096000" y="4056096"/>
            <a:ext cx="2628331" cy="216115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95"/>
          <a:stretch/>
        </p:blipFill>
        <p:spPr bwMode="auto">
          <a:xfrm>
            <a:off x="381000" y="3886199"/>
            <a:ext cx="2514600" cy="2500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132427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28600"/>
            <a:ext cx="4525963" cy="641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824" y="1295400"/>
            <a:ext cx="3810000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5400" dirty="0">
                <a:solidFill>
                  <a:schemeClr val="bg1"/>
                </a:solidFill>
              </a:rPr>
              <a:t>Sugar </a:t>
            </a:r>
            <a:r>
              <a:rPr lang="en-US" altLang="en-US" sz="5400" dirty="0" smtClean="0">
                <a:solidFill>
                  <a:schemeClr val="bg1"/>
                </a:solidFill>
              </a:rPr>
              <a:t>Skulls</a:t>
            </a:r>
            <a:endParaRPr lang="en-US" altLang="en-US" sz="5400" dirty="0">
              <a:solidFill>
                <a:schemeClr val="bg1"/>
              </a:solidFill>
            </a:endParaRP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/>
              <a:t>Children </a:t>
            </a:r>
            <a:r>
              <a:rPr lang="en-US" altLang="en-US" dirty="0"/>
              <a:t>are given sugar skulls with their names written on the forehead!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00B050"/>
                </a:solidFill>
              </a:rPr>
              <a:t>Traditions- Altars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76200" y="609600"/>
            <a:ext cx="53340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b="1" dirty="0"/>
              <a:t>In the homes families arrange </a:t>
            </a:r>
            <a:r>
              <a:rPr lang="en-US" altLang="en-US" sz="2800" b="1" i="1" dirty="0" err="1">
                <a:solidFill>
                  <a:srgbClr val="FF0000"/>
                </a:solidFill>
              </a:rPr>
              <a:t>ofrenda's</a:t>
            </a:r>
            <a:r>
              <a:rPr lang="en-US" altLang="en-US" sz="2800" b="1" dirty="0"/>
              <a:t> or </a:t>
            </a:r>
            <a:r>
              <a:rPr lang="en-US" altLang="en-US" sz="2800" b="1" dirty="0">
                <a:solidFill>
                  <a:srgbClr val="FF0000"/>
                </a:solidFill>
              </a:rPr>
              <a:t>"altars" </a:t>
            </a:r>
            <a:endParaRPr lang="en-US" altLang="en-US" sz="2800" b="1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2800" b="1" dirty="0" smtClean="0"/>
              <a:t>It </a:t>
            </a:r>
            <a:r>
              <a:rPr lang="en-US" altLang="en-US" sz="2800" b="1" dirty="0"/>
              <a:t>is </a:t>
            </a:r>
            <a:r>
              <a:rPr lang="en-US" altLang="en-US" sz="2800" b="1" dirty="0" smtClean="0"/>
              <a:t>time a way of remembering those that </a:t>
            </a:r>
            <a:r>
              <a:rPr lang="en-US" altLang="en-US" sz="2800" b="1" dirty="0"/>
              <a:t>departed - the old ones, their parents and grandparents.</a:t>
            </a:r>
            <a:r>
              <a:rPr lang="en-US" altLang="en-US" sz="2800" dirty="0"/>
              <a:t> </a:t>
            </a:r>
            <a:endParaRPr lang="en-US" altLang="en-US" sz="2800" b="1" dirty="0"/>
          </a:p>
          <a:p>
            <a:pPr>
              <a:lnSpc>
                <a:spcPct val="90000"/>
              </a:lnSpc>
            </a:pPr>
            <a:r>
              <a:rPr lang="en-US" altLang="en-US" sz="2800" b="1" dirty="0"/>
              <a:t>Altars should include: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A picture of the one being  remembered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Items they were fond of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Something to snack on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Candles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Flowers </a:t>
            </a:r>
            <a:endParaRPr lang="en-US" altLang="en-US" sz="2400" dirty="0" smtClean="0"/>
          </a:p>
          <a:p>
            <a:pPr lvl="1">
              <a:lnSpc>
                <a:spcPct val="90000"/>
              </a:lnSpc>
            </a:pPr>
            <a:r>
              <a:rPr lang="en-US" altLang="en-US" sz="2400" dirty="0" smtClean="0"/>
              <a:t>Religious Images</a:t>
            </a:r>
            <a:endParaRPr lang="en-US" altLang="en-US" sz="2400" dirty="0"/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Gifts</a:t>
            </a:r>
          </a:p>
        </p:txBody>
      </p:sp>
      <p:pic>
        <p:nvPicPr>
          <p:cNvPr id="71684" name="Picture 4" descr="oaxaltar0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9200" y="1066800"/>
            <a:ext cx="4027357" cy="495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</TotalTime>
  <Words>641</Words>
  <Application>Microsoft Office PowerPoint</Application>
  <PresentationFormat>On-screen Show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Blank Presentation</vt:lpstr>
      <vt:lpstr>PowerPoint Presentation</vt:lpstr>
      <vt:lpstr>?????</vt:lpstr>
      <vt:lpstr>PowerPoint Presentation</vt:lpstr>
      <vt:lpstr>PowerPoint Presentation</vt:lpstr>
      <vt:lpstr>Traditions: Papel Picado</vt:lpstr>
      <vt:lpstr>PowerPoint Presentation</vt:lpstr>
      <vt:lpstr>Traditions: Flowers</vt:lpstr>
      <vt:lpstr>PowerPoint Presentation</vt:lpstr>
      <vt:lpstr>Traditions- Altars</vt:lpstr>
      <vt:lpstr>PowerPoint Presentation</vt:lpstr>
      <vt:lpstr>Traditions: Food</vt:lpstr>
      <vt:lpstr>Traditions: Preparation</vt:lpstr>
      <vt:lpstr>Celebracion: el cementerio</vt:lpstr>
    </vt:vector>
  </TitlesOfParts>
  <Company>耀ΤÂዴ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 gaab</dc:creator>
  <cp:lastModifiedBy>Helen Zumaeta</cp:lastModifiedBy>
  <cp:revision>19</cp:revision>
  <dcterms:created xsi:type="dcterms:W3CDTF">2003-12-01T23:03:56Z</dcterms:created>
  <dcterms:modified xsi:type="dcterms:W3CDTF">2016-10-19T21:46:30Z</dcterms:modified>
</cp:coreProperties>
</file>